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7" r:id="rId11"/>
    <p:sldId id="292" r:id="rId12"/>
    <p:sldId id="295" r:id="rId13"/>
    <p:sldId id="296" r:id="rId14"/>
    <p:sldId id="298" r:id="rId15"/>
    <p:sldId id="262" r:id="rId16"/>
    <p:sldId id="29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iebman" initials="S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20" autoAdjust="0"/>
  </p:normalViewPr>
  <p:slideViewPr>
    <p:cSldViewPr snapToGrid="0">
      <p:cViewPr varScale="1">
        <p:scale>
          <a:sx n="91" d="100"/>
          <a:sy n="91" d="100"/>
        </p:scale>
        <p:origin x="10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E334AF8-4DBC-4D52-BC39-DA880392D7D5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1E6DF9A-4138-4CE9-A2AE-AB9413786F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7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intlkitchen/4210547055/" TargetMode="External"/><Relationship Id="rId4" Type="http://schemas.openxmlformats.org/officeDocument/2006/relationships/hyperlink" Target="https://creativecommons.org/licenses/by-nc-nd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creativecommons.org/licenses/by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nfomastern/10271441954/" TargetMode="External"/><Relationship Id="rId4" Type="http://schemas.openxmlformats.org/officeDocument/2006/relationships/hyperlink" Target="https://creativecommons.org/licenses/by-sa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eroiclife/15316262230/" TargetMode="External"/><Relationship Id="rId4" Type="http://schemas.openxmlformats.org/officeDocument/2006/relationships/hyperlink" Target="https://creativecommons.org/licenses/by-sa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s://creativecommons.org/licenses/by-sa/4.0/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All text in these slides is taken from 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https://courses.lumenlearning.com/waymakerintromarketingxmasterfall2016/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where it is published under one or more open licenses.</a:t>
            </a:r>
            <a:endParaRPr lang="en-US" b="0" dirty="0">
              <a:effectLst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All images in these slides are attributed in the notes of the slide on which they appear and licensed as indicated.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Cover Image: No title Authored by: Nicolai Berntsen Located at: https://unsplash.com/photos/F3uyey6ours License: Creative Commons Zero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Preparing Paella in Spain.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theintlkitchen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https://www.flickr.com/photos/theintlkitchen/4210547055/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CC BY-NC-ND: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NonCommercial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NoDerivatives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9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 may vary. McDonald’s is an example</a:t>
            </a:r>
            <a:r>
              <a:rPr lang="en-US" baseline="0" dirty="0"/>
              <a:t> in the module. Companies that sell foods, clothes, toys, etc. Hot restaurants might want to capture the young couples and empty nesters. 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Sample Market Segmentation (Chart).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Windsurfing at Gislu00f6vshammar.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Matthias Weinberger.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https://www.flickr.com/photos/infomastern/10271441954/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CC BY-SA: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ShareAlike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0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Sophie shopping.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 David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Veksler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3"/>
              </a:rPr>
              <a:t>https://www.flickr.com/photos/heroiclife/15316262230/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CC BY-SA: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+mn-cs"/>
                <a:hlinkClick r:id="rId4"/>
              </a:rPr>
              <a:t>ShareAlike</a:t>
            </a:r>
            <a:endParaRPr lang="en-US" sz="1200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the Marketing Mix. </a:t>
            </a:r>
            <a:r>
              <a:rPr lang="en-US" b="1" dirty="0"/>
              <a:t>Provided by</a:t>
            </a:r>
            <a:r>
              <a:rPr lang="en-US" dirty="0"/>
              <a:t>: Lumen Learning. </a:t>
            </a:r>
            <a:r>
              <a:rPr lang="en-US" b="1" dirty="0"/>
              <a:t>License</a:t>
            </a:r>
            <a:r>
              <a:rPr lang="en-US" dirty="0"/>
              <a:t>: </a:t>
            </a:r>
            <a:r>
              <a:rPr lang="en-US" b="1" i="1" u="sng" dirty="0">
                <a:hlinkClick r:id="rId3"/>
              </a:rPr>
              <a:t>CC BY-SA: Attribution-</a:t>
            </a:r>
            <a:r>
              <a:rPr lang="en-US" b="1" i="1" u="sng" dirty="0" err="1">
                <a:hlinkClick r:id="rId3"/>
              </a:rPr>
              <a:t>ShareAlike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9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1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3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5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4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>
                <a:latin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4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9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5/2/17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/>
          <a:stretch/>
        </p:blipFill>
        <p:spPr>
          <a:xfrm>
            <a:off x="0" y="0"/>
            <a:ext cx="9315989" cy="68496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302853"/>
            <a:ext cx="77724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Segmentation and Targeting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1143000" y="5782528"/>
            <a:ext cx="6858000" cy="16557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Principles of Marketing</a:t>
            </a:r>
          </a:p>
        </p:txBody>
      </p:sp>
    </p:spTree>
    <p:extLst>
      <p:ext uri="{BB962C8B-B14F-4D97-AF65-F5344CB8AC3E}">
        <p14:creationId xmlns:p14="http://schemas.microsoft.com/office/powerpoint/2010/main" val="1457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  <a:r>
              <a:rPr lang="en-US" baseline="0" dirty="0"/>
              <a:t> Market Segment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hart titled Sample Market Segment Profiles: Metro Area Going-Out Segments. Left-most Column is Active Singles (15%), which details “3+ outings per week,” “Bar &amp; club culture,” “Happy hour,” and “Like to spend $” beneath it. Second column is Homebody Families (11%), which details “0-2 outings per month,” “Family friendly,” and “Tight budgets” beneath it. Third column is Busy Families (28%), detailing “3+ outings per month,” “Family friendly,” “Couples date night,” and “Budget conscious” beneath it. Fourth column is Active Empty Nesters (17%), detailing “2+ outings per week,” “Dining,” “Music &amp; culture,” and “Spend freely” beneath it. Final column is Homebody Empty Nesters (22%), detailing “0-3 outings per month,” “Early bird dining,” “Free events,” and “No budget” beneath i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9144000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2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Market </a:t>
            </a:r>
            <a:r>
              <a:rPr lang="en-US" dirty="0" smtClean="0"/>
              <a:t>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Can be </a:t>
            </a:r>
            <a:r>
              <a:rPr lang="en-US" dirty="0" smtClean="0"/>
              <a:t>measured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Is profitable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Is stable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Is reachable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Is internally </a:t>
            </a:r>
            <a:r>
              <a:rPr lang="en-US" dirty="0" smtClean="0"/>
              <a:t>homogeneous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externally </a:t>
            </a:r>
            <a:r>
              <a:rPr lang="en-US" dirty="0" smtClean="0"/>
              <a:t>heterogeneous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dirty="0" smtClean="0"/>
              <a:t>responsive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Is cost-effective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Helps </a:t>
            </a:r>
            <a:r>
              <a:rPr lang="en-US" dirty="0"/>
              <a:t>determine the marketing </a:t>
            </a:r>
            <a:r>
              <a:rPr lang="en-US" dirty="0" smtClean="0"/>
              <a:t>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0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 in Selecting a Target 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Whose needs can you best satisfy?</a:t>
            </a:r>
          </a:p>
          <a:p>
            <a:pPr fontAlgn="base"/>
            <a:r>
              <a:rPr lang="en-US" dirty="0"/>
              <a:t>Who will be the most profitable customers?</a:t>
            </a:r>
          </a:p>
          <a:p>
            <a:pPr fontAlgn="base"/>
            <a:r>
              <a:rPr lang="en-US" dirty="0"/>
              <a:t>Can you reach and serve each target segment effectively?</a:t>
            </a:r>
          </a:p>
          <a:p>
            <a:pPr fontAlgn="base"/>
            <a:r>
              <a:rPr lang="en-US" dirty="0"/>
              <a:t>Are the segments large and profitable enough to support your business?</a:t>
            </a:r>
          </a:p>
          <a:p>
            <a:pPr fontAlgn="base"/>
            <a:r>
              <a:rPr lang="en-US" dirty="0"/>
              <a:t>Do you have the resources available to effectively reach and serve each target segment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Targeting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Concentration</a:t>
            </a:r>
            <a:endParaRPr lang="en-US" b="1" dirty="0" smtClean="0"/>
          </a:p>
          <a:p>
            <a:r>
              <a:rPr lang="en-US" dirty="0" smtClean="0"/>
              <a:t>Only </a:t>
            </a:r>
            <a:r>
              <a:rPr lang="en-US" dirty="0"/>
              <a:t>one marketing mix is developed</a:t>
            </a:r>
          </a:p>
          <a:p>
            <a:r>
              <a:rPr lang="en-US" dirty="0"/>
              <a:t>Advantage: </a:t>
            </a:r>
            <a:r>
              <a:rPr lang="en-US" dirty="0" smtClean="0"/>
              <a:t>focus</a:t>
            </a:r>
            <a:endParaRPr lang="en-US" dirty="0"/>
          </a:p>
          <a:p>
            <a:r>
              <a:rPr lang="en-US" dirty="0"/>
              <a:t>Disadvantage if demand in segment declines, company will </a:t>
            </a:r>
            <a:r>
              <a:rPr lang="en-US" dirty="0" smtClean="0"/>
              <a:t>suffer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Multi-segment</a:t>
            </a:r>
          </a:p>
          <a:p>
            <a:r>
              <a:rPr lang="en-US" dirty="0"/>
              <a:t>Marketing mix for each segment</a:t>
            </a:r>
          </a:p>
          <a:p>
            <a:r>
              <a:rPr lang="en-US" dirty="0"/>
              <a:t>Advantage: may reach more customers</a:t>
            </a:r>
          </a:p>
          <a:p>
            <a:r>
              <a:rPr lang="en-US" dirty="0"/>
              <a:t>Disadvantage: Costs of multiple campaigns and distribution channels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8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Strategies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96380"/>
              </p:ext>
            </p:extLst>
          </p:nvPr>
        </p:nvGraphicFramePr>
        <p:xfrm>
          <a:off x="0" y="1825625"/>
          <a:ext cx="9144000" cy="4629294"/>
        </p:xfrm>
        <a:graphic>
          <a:graphicData uri="http://schemas.openxmlformats.org/drawingml/2006/table">
            <a:tbl>
              <a:tblPr/>
              <a:tblGrid>
                <a:gridCol w="2356994">
                  <a:extLst>
                    <a:ext uri="{9D8B030D-6E8A-4147-A177-3AD203B41FA5}">
                      <a16:colId xmlns="" xmlns:a16="http://schemas.microsoft.com/office/drawing/2014/main" val="2810698526"/>
                    </a:ext>
                  </a:extLst>
                </a:gridCol>
                <a:gridCol w="3739006">
                  <a:extLst>
                    <a:ext uri="{9D8B030D-6E8A-4147-A177-3AD203B41FA5}">
                      <a16:colId xmlns="" xmlns:a16="http://schemas.microsoft.com/office/drawing/2014/main" val="3035988493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858631092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Strategy</a:t>
                      </a:r>
                      <a:endParaRPr lang="en-US" sz="240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 Market</a:t>
                      </a:r>
                      <a:endParaRPr lang="en-US" sz="240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</a:t>
                      </a:r>
                      <a:endParaRPr lang="en-US" sz="240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25828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Mass marketing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Everybody everywhere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547723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Differentiated </a:t>
                      </a:r>
                    </a:p>
                    <a:p>
                      <a:pPr algn="l" fontAlgn="ctr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marketing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Large groups within the total market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Costco, Sam’s Club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3820643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Niche marketing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penetration within smaller, specialized segments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Trader Joe’s, Whole Foods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8438346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Micromarketing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customers or localized microsegments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Groupon</a:t>
                      </a:r>
                    </a:p>
                  </a:txBody>
                  <a:tcPr marL="101885" marR="101885" marT="25471" marB="254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744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70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baseline="0" dirty="0">
                <a:solidFill>
                  <a:schemeClr val="bg1"/>
                </a:solidFill>
              </a:rPr>
              <a:t> Marketing Mix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A graphic showing “Target Market” as the central piece of the 4 Ps surrounding it: Product, Price, Promotion, Plac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0"/>
            <a:ext cx="743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6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Shaping Marketing Mix for Target Markets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280271"/>
              </p:ext>
            </p:extLst>
          </p:nvPr>
        </p:nvGraphicFramePr>
        <p:xfrm>
          <a:off x="0" y="1801193"/>
          <a:ext cx="9144000" cy="5148247"/>
        </p:xfrm>
        <a:graphic>
          <a:graphicData uri="http://schemas.openxmlformats.org/drawingml/2006/table">
            <a:tbl>
              <a:tblPr/>
              <a:tblGrid>
                <a:gridCol w="1765214">
                  <a:extLst>
                    <a:ext uri="{9D8B030D-6E8A-4147-A177-3AD203B41FA5}">
                      <a16:colId xmlns="" xmlns:a16="http://schemas.microsoft.com/office/drawing/2014/main" val="1935920344"/>
                    </a:ext>
                  </a:extLst>
                </a:gridCol>
                <a:gridCol w="7378786">
                  <a:extLst>
                    <a:ext uri="{9D8B030D-6E8A-4147-A177-3AD203B41FA5}">
                      <a16:colId xmlns="" xmlns:a16="http://schemas.microsoft.com/office/drawing/2014/main" val="928983340"/>
                    </a:ext>
                  </a:extLst>
                </a:gridCol>
              </a:tblGrid>
              <a:tr h="493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Marketing </a:t>
                      </a:r>
                      <a:r>
                        <a:rPr lang="en-US" sz="2000" b="1" dirty="0" smtClean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Element</a:t>
                      </a:r>
                      <a:endParaRPr lang="en-US" sz="2000" dirty="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4884" marR="144884" marT="36221" marB="362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Targeting Criteria</a:t>
                      </a:r>
                      <a:endParaRPr lang="en-US" sz="2000" dirty="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44884" marR="144884" marT="36221" marB="362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0641959"/>
                  </a:ext>
                </a:extLst>
              </a:tr>
              <a:tr h="12357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</a:t>
                      </a:r>
                    </a:p>
                  </a:txBody>
                  <a:tcPr marL="144884" marR="144884" marT="36221" marB="3622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would make the ideal product for your target segment?</a:t>
                      </a:r>
                    </a:p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special features or capabilities are critical for this segment?</a:t>
                      </a:r>
                    </a:p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unique problems does your product help them solve?</a:t>
                      </a:r>
                    </a:p>
                  </a:txBody>
                  <a:tcPr marL="144884" marR="144884" marT="36221" marB="3622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2273433"/>
                  </a:ext>
                </a:extLst>
              </a:tr>
              <a:tr h="896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Promotion</a:t>
                      </a:r>
                    </a:p>
                  </a:txBody>
                  <a:tcPr marL="144884" marR="144884" marT="36221" marB="3622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are the best ways to get your target segment’s attention?</a:t>
                      </a:r>
                    </a:p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do you want this segment to remember about your product?</a:t>
                      </a:r>
                    </a:p>
                  </a:txBody>
                  <a:tcPr marL="144884" marR="144884" marT="36221" marB="3622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7749351"/>
                  </a:ext>
                </a:extLst>
              </a:tr>
              <a:tr h="896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Place / Distribution</a:t>
                      </a:r>
                    </a:p>
                  </a:txBody>
                  <a:tcPr marL="144884" marR="144884" marT="36221" marB="3622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Where does this segment look or shop for your product?</a:t>
                      </a:r>
                    </a:p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is the best way to get your product to your target customers?</a:t>
                      </a:r>
                    </a:p>
                  </a:txBody>
                  <a:tcPr marL="144884" marR="144884" marT="36221" marB="3622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7373905"/>
                  </a:ext>
                </a:extLst>
              </a:tr>
              <a:tr h="896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Price</a:t>
                      </a:r>
                    </a:p>
                  </a:txBody>
                  <a:tcPr marL="144884" marR="144884" marT="36221" marB="3622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price(s) are your target customers willing to pay?</a:t>
                      </a:r>
                    </a:p>
                    <a:p>
                      <a:pPr algn="l" fontAlgn="base"/>
                      <a:r>
                        <a:rPr lang="en-US" sz="2000" b="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much is too expensive? How much is too cheap?</a:t>
                      </a:r>
                    </a:p>
                  </a:txBody>
                  <a:tcPr marL="144884" marR="144884" marT="36221" marB="3622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24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34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purpose of segmentation and targeting in marketing?</a:t>
            </a:r>
          </a:p>
          <a:p>
            <a:pPr fontAlgn="base"/>
            <a:r>
              <a:rPr lang="en-US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some common segmentation approaches?</a:t>
            </a:r>
          </a:p>
          <a:p>
            <a:pPr fontAlgn="base"/>
            <a:r>
              <a:rPr lang="en-US" sz="2000" dirty="0"/>
              <a:t>How do businesses </a:t>
            </a:r>
            <a:r>
              <a:rPr lang="en-US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an appropriate segmentation approach and decide which customer segments to target for marketing activities?</a:t>
            </a:r>
          </a:p>
          <a:p>
            <a:pPr fontAlgn="base"/>
            <a:r>
              <a:rPr lang="en-US" sz="2000" dirty="0"/>
              <a:t>H</a:t>
            </a:r>
            <a:r>
              <a:rPr lang="en-US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 does targeting influence each element of the marketing mix</a:t>
            </a:r>
            <a:r>
              <a:rPr lang="en-US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b="0" i="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3362637" cy="1325563"/>
          </a:xfrm>
        </p:spPr>
        <p:txBody>
          <a:bodyPr/>
          <a:lstStyle/>
          <a:p>
            <a:pPr algn="ctr"/>
            <a:r>
              <a:rPr lang="en-US" dirty="0"/>
              <a:t>Segmentation and Targeting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69013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Segmentation</a:t>
            </a:r>
            <a:r>
              <a:rPr lang="en-US" dirty="0"/>
              <a:t> is the process of dividing potential customers into groups to better understand </a:t>
            </a:r>
            <a:r>
              <a:rPr lang="en-US" dirty="0" smtClean="0"/>
              <a:t>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Targeting</a:t>
            </a:r>
            <a:r>
              <a:rPr lang="en-US" dirty="0"/>
              <a:t> is determining which segments are most likely to become customers and directing </a:t>
            </a:r>
            <a:r>
              <a:rPr lang="en-US" dirty="0" smtClean="0"/>
              <a:t>marketing </a:t>
            </a:r>
            <a:r>
              <a:rPr lang="en-US" dirty="0"/>
              <a:t>efforts to best </a:t>
            </a:r>
            <a:r>
              <a:rPr lang="en-US" dirty="0" smtClean="0"/>
              <a:t>satisfy them</a:t>
            </a:r>
            <a:endParaRPr lang="en-US" dirty="0"/>
          </a:p>
        </p:txBody>
      </p:sp>
      <p:pic>
        <p:nvPicPr>
          <p:cNvPr id="5122" name="Picture 2" descr="A man and woman cooking paella outdoors in Spai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81" y="0"/>
            <a:ext cx="5019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Criteria for a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There must be a true need and/or want for the product, service, or idea; this need may be recognized, unrecognized, or </a:t>
            </a:r>
            <a:r>
              <a:rPr lang="en-US" dirty="0" smtClean="0"/>
              <a:t>latent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The person/organization must have the ability to pay for the product via means acceptable to the </a:t>
            </a:r>
            <a:r>
              <a:rPr lang="en-US" dirty="0" smtClean="0"/>
              <a:t>marketer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The person/organization must be willing to buy the </a:t>
            </a:r>
            <a:r>
              <a:rPr lang="en-US" dirty="0" smtClean="0"/>
              <a:t>product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The person/organization must have the authority to buy the </a:t>
            </a:r>
            <a:r>
              <a:rPr lang="en-US" dirty="0" smtClean="0"/>
              <a:t>product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The total number of people/organizations meeting the previous criteria must be large enough to be profitable for the </a:t>
            </a:r>
            <a:r>
              <a:rPr lang="en-US" dirty="0" smtClean="0"/>
              <a:t>marketer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To improve an organization’s understanding of who their prospective customers are and how to serve them</a:t>
            </a:r>
          </a:p>
          <a:p>
            <a:pPr fontAlgn="base"/>
            <a:r>
              <a:rPr lang="en-US" dirty="0"/>
              <a:t>To reduce risk in deciding where, when, how, and to whom a product, service, or brand will be marketed</a:t>
            </a:r>
          </a:p>
          <a:p>
            <a:pPr fontAlgn="base"/>
            <a:r>
              <a:rPr lang="en-US" dirty="0"/>
              <a:t>To increase marketing efficiency by directing effort toward designated segment(s) in ways that are consistent with that segment’s </a:t>
            </a:r>
            <a:r>
              <a:rPr lang="en-US" dirty="0" smtClean="0"/>
              <a:t>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4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Practice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31696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products or companies would find this market segmentation by family life stage useful?</a:t>
            </a:r>
          </a:p>
        </p:txBody>
      </p:sp>
      <p:pic>
        <p:nvPicPr>
          <p:cNvPr id="1026" name="Picture 2" descr="Sample Market Segmentation: Family Life Stage. Graphic shows a circle segmented into the following groups: 31% Families with Older Kids; 28% Young Families; 23% Empty Nesters; 10% Young Singles; 8% Young Couples, No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91" y="1658144"/>
            <a:ext cx="5171202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1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Target Market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target market should include only those segments of a market that are </a:t>
            </a:r>
            <a:r>
              <a:rPr lang="en-US" dirty="0" smtClean="0"/>
              <a:t>both:</a:t>
            </a:r>
            <a:endParaRPr lang="en-US" dirty="0"/>
          </a:p>
          <a:p>
            <a:r>
              <a:rPr lang="en-US" dirty="0" smtClean="0"/>
              <a:t>Profitable </a:t>
            </a:r>
            <a:r>
              <a:rPr lang="en-US" dirty="0"/>
              <a:t>to </a:t>
            </a:r>
            <a:r>
              <a:rPr lang="en-US" dirty="0" smtClean="0"/>
              <a:t>serve</a:t>
            </a:r>
          </a:p>
          <a:p>
            <a:r>
              <a:rPr lang="en-US" dirty="0" smtClean="0"/>
              <a:t>Likely </a:t>
            </a:r>
            <a:r>
              <a:rPr lang="en-US" dirty="0"/>
              <a:t>to be receptive to the products a company </a:t>
            </a:r>
            <a:r>
              <a:rPr lang="en-US" dirty="0" smtClean="0"/>
              <a:t>provides</a:t>
            </a:r>
            <a:endParaRPr lang="en-US" dirty="0"/>
          </a:p>
        </p:txBody>
      </p:sp>
      <p:pic>
        <p:nvPicPr>
          <p:cNvPr id="4098" name="Picture 2" descr="Photo of two windsurfe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64" y="3889702"/>
            <a:ext cx="4706271" cy="26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1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Market Segmentation Approaches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535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table">
            <a:tbl>
              <a:tblPr/>
              <a:tblGrid>
                <a:gridCol w="2196193">
                  <a:extLst>
                    <a:ext uri="{9D8B030D-6E8A-4147-A177-3AD203B41FA5}">
                      <a16:colId xmlns="" xmlns:a16="http://schemas.microsoft.com/office/drawing/2014/main" val="3573171207"/>
                    </a:ext>
                  </a:extLst>
                </a:gridCol>
                <a:gridCol w="5690507">
                  <a:extLst>
                    <a:ext uri="{9D8B030D-6E8A-4147-A177-3AD203B41FA5}">
                      <a16:colId xmlns="" xmlns:a16="http://schemas.microsoft.com/office/drawing/2014/main" val="2653339327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 of Approach</a:t>
                      </a:r>
                    </a:p>
                  </a:txBody>
                  <a:tcPr marL="99459" marR="99459" marT="37297" marB="372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Segmentation Criteria</a:t>
                      </a:r>
                    </a:p>
                  </a:txBody>
                  <a:tcPr marL="99459" marR="99459" marT="37297" marB="372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643505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Geographic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 smtClean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Nations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states, regions, cities, neighborhoods, zip codes, etc.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562792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Demographic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 smtClean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gender, family size, income, occupation, education, religion, ethnicity, and nationality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959406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Psychographic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 smtClean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Lifestyle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 personality, attitudes, and social class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2765711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Behavioral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 smtClean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User 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status, purchase occasion, loyalty, readiness to buy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121506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Decision maker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 smtClean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Decision-making 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role (purchaser, influencer, etc.)</a:t>
                      </a:r>
                    </a:p>
                  </a:txBody>
                  <a:tcPr marL="99459" marR="99459" marT="24865" marB="2486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47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94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</a:t>
            </a:r>
            <a:r>
              <a:rPr lang="en-US" dirty="0" smtClean="0"/>
              <a:t>Business Segmentation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dirty="0"/>
              <a:t>Organization size: </a:t>
            </a:r>
            <a:r>
              <a:rPr lang="en-US" dirty="0" smtClean="0"/>
              <a:t>by </a:t>
            </a:r>
            <a:r>
              <a:rPr lang="en-US" dirty="0"/>
              <a:t>revenue, </a:t>
            </a:r>
            <a:r>
              <a:rPr lang="en-US" dirty="0" smtClean="0"/>
              <a:t>number </a:t>
            </a:r>
            <a:r>
              <a:rPr lang="en-US" dirty="0"/>
              <a:t>of employees, </a:t>
            </a:r>
            <a:r>
              <a:rPr lang="en-US" dirty="0" smtClean="0"/>
              <a:t>geographic </a:t>
            </a:r>
            <a:r>
              <a:rPr lang="en-US" dirty="0"/>
              <a:t>reach, etc.</a:t>
            </a:r>
          </a:p>
          <a:p>
            <a:pPr fontAlgn="base"/>
            <a:r>
              <a:rPr lang="en-US" dirty="0"/>
              <a:t>Geography</a:t>
            </a:r>
          </a:p>
          <a:p>
            <a:pPr fontAlgn="base"/>
            <a:r>
              <a:rPr lang="en-US" dirty="0"/>
              <a:t>Industry</a:t>
            </a:r>
          </a:p>
          <a:p>
            <a:pPr fontAlgn="base"/>
            <a:r>
              <a:rPr lang="en-US" dirty="0"/>
              <a:t>User status: usage frequency, volume used, loyalty, longevity, products already in use, readiness to buy, etc. </a:t>
            </a:r>
          </a:p>
          <a:p>
            <a:pPr fontAlgn="base"/>
            <a:r>
              <a:rPr lang="en-US" dirty="0"/>
              <a:t>Benefits </a:t>
            </a:r>
            <a:r>
              <a:rPr lang="en-US" dirty="0" smtClean="0"/>
              <a:t>sought</a:t>
            </a:r>
            <a:endParaRPr lang="en-US" dirty="0"/>
          </a:p>
          <a:p>
            <a:pPr fontAlgn="base"/>
            <a:r>
              <a:rPr lang="en-US" dirty="0"/>
              <a:t>End </a:t>
            </a:r>
            <a:r>
              <a:rPr lang="en-US" dirty="0" smtClean="0"/>
              <a:t>use</a:t>
            </a:r>
            <a:endParaRPr lang="en-US" dirty="0"/>
          </a:p>
          <a:p>
            <a:pPr fontAlgn="base"/>
            <a:r>
              <a:rPr lang="en-US" dirty="0"/>
              <a:t>Purchasing </a:t>
            </a:r>
            <a:r>
              <a:rPr lang="en-US" dirty="0" smtClean="0"/>
              <a:t>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9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Bases for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63658" cy="4351338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eo</a:t>
            </a:r>
            <a:r>
              <a:rPr lang="en-US" dirty="0"/>
              <a:t>-cluster approach demographic + geographic data </a:t>
            </a:r>
          </a:p>
          <a:p>
            <a:r>
              <a:rPr lang="en-US" dirty="0"/>
              <a:t>G</a:t>
            </a:r>
            <a:r>
              <a:rPr lang="en-US" dirty="0" smtClean="0"/>
              <a:t>eographic </a:t>
            </a:r>
            <a:r>
              <a:rPr lang="en-US" dirty="0"/>
              <a:t>+ behavioral data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point companies toward locations where customers are clustered </a:t>
            </a:r>
          </a:p>
          <a:p>
            <a:r>
              <a:rPr lang="en-US" dirty="0"/>
              <a:t>D</a:t>
            </a:r>
            <a:r>
              <a:rPr lang="en-US" dirty="0" smtClean="0"/>
              <a:t>emographic </a:t>
            </a:r>
            <a:r>
              <a:rPr lang="en-US" dirty="0"/>
              <a:t>+ lifestyle or behavioral segments</a:t>
            </a:r>
          </a:p>
        </p:txBody>
      </p:sp>
      <p:pic>
        <p:nvPicPr>
          <p:cNvPr id="3074" name="Picture 2" descr="Toddler adds a box of crackers to a kid-size grocery shopping car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70" y="4085701"/>
            <a:ext cx="2645260" cy="26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7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illSans Light"/>
        <a:ea typeface=""/>
        <a:cs typeface=""/>
      </a:majorFont>
      <a:minorFont>
        <a:latin typeface="Gill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1989</TotalTime>
  <Words>769</Words>
  <Application>Microsoft Macintosh PowerPoint</Application>
  <PresentationFormat>On-screen Show (4:3)</PresentationFormat>
  <Paragraphs>134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Tahoma</vt:lpstr>
      <vt:lpstr>Arial</vt:lpstr>
      <vt:lpstr>Office Theme</vt:lpstr>
      <vt:lpstr>Segmentation and Targeting</vt:lpstr>
      <vt:lpstr>Segmentation and Targeting</vt:lpstr>
      <vt:lpstr>Five Criteria for a Market</vt:lpstr>
      <vt:lpstr>Objectives of Segmentation</vt:lpstr>
      <vt:lpstr>Practice Question</vt:lpstr>
      <vt:lpstr>Choosing a Target Market</vt:lpstr>
      <vt:lpstr>Common Market Segmentation Approaches</vt:lpstr>
      <vt:lpstr>Common Business Segmentation Approaches</vt:lpstr>
      <vt:lpstr>Combining Bases for Segmentation</vt:lpstr>
      <vt:lpstr>Sample Market Segment Profile</vt:lpstr>
      <vt:lpstr>Ideal Market Segment</vt:lpstr>
      <vt:lpstr>Questions to Consider in Selecting a Target Segment</vt:lpstr>
      <vt:lpstr>Targeting Strategy</vt:lpstr>
      <vt:lpstr>Targeting Strategies</vt:lpstr>
      <vt:lpstr>The Marketing Mix</vt:lpstr>
      <vt:lpstr>Shaping Marketing Mix for Target Markets</vt:lpstr>
      <vt:lpstr>Quick Review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Liebman</dc:creator>
  <cp:lastModifiedBy>Jessica Hanson</cp:lastModifiedBy>
  <cp:revision>45</cp:revision>
  <dcterms:created xsi:type="dcterms:W3CDTF">2017-01-24T14:54:50Z</dcterms:created>
  <dcterms:modified xsi:type="dcterms:W3CDTF">2017-05-02T18:05:03Z</dcterms:modified>
</cp:coreProperties>
</file>